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368" r:id="rId3"/>
    <p:sldId id="347" r:id="rId4"/>
    <p:sldId id="303" r:id="rId5"/>
    <p:sldId id="348" r:id="rId6"/>
    <p:sldId id="304" r:id="rId7"/>
    <p:sldId id="307" r:id="rId8"/>
    <p:sldId id="349" r:id="rId9"/>
    <p:sldId id="308" r:id="rId10"/>
    <p:sldId id="365" r:id="rId11"/>
    <p:sldId id="366" r:id="rId12"/>
    <p:sldId id="367" r:id="rId13"/>
    <p:sldId id="369" r:id="rId14"/>
    <p:sldId id="26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554"/>
  </p:normalViewPr>
  <p:slideViewPr>
    <p:cSldViewPr snapToGrid="0">
      <p:cViewPr varScale="1">
        <p:scale>
          <a:sx n="96" d="100"/>
          <a:sy n="96" d="100"/>
        </p:scale>
        <p:origin x="20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jpeg>
</file>

<file path=ppt/media/image2.svg>
</file>

<file path=ppt/media/image20.jpeg>
</file>

<file path=ppt/media/image21.jpeg>
</file>

<file path=ppt/media/image22.png>
</file>

<file path=ppt/media/image23.png>
</file>

<file path=ppt/media/image24.png>
</file>

<file path=ppt/media/image25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A5CA05-0A2D-A742-9267-F735107A5C89}" type="datetimeFigureOut">
              <a:rPr kumimoji="1" lang="zh-CN" altLang="en-US" smtClean="0"/>
              <a:t>2024/11/20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CA0E2-3773-7944-BA07-40E4488131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8974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3D36A3-008B-455F-0F8B-3ED8A97CA6E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562100"/>
            <a:ext cx="9144000" cy="2603500"/>
          </a:xfrm>
        </p:spPr>
        <p:txBody>
          <a:bodyPr anchor="b"/>
          <a:lstStyle>
            <a:lvl1pPr algn="ctr">
              <a:defRPr sz="6000">
                <a:latin typeface="KaiTi" panose="02010609060101010101" pitchFamily="49" charset="-122"/>
                <a:ea typeface="KaiTi" panose="02010609060101010101" pitchFamily="49" charset="-122"/>
              </a:defRPr>
            </a:lvl1pPr>
          </a:lstStyle>
          <a:p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报告题目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C3BFF02-2E39-F1B2-BD8E-B580A6DBFBA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287520"/>
            <a:ext cx="9144000" cy="1109980"/>
          </a:xfrm>
        </p:spPr>
        <p:txBody>
          <a:bodyPr>
            <a:noAutofit/>
          </a:bodyPr>
          <a:lstStyle>
            <a:lvl1pPr marL="0" indent="0" algn="ctr">
              <a:buNone/>
              <a:defRPr sz="3200">
                <a:latin typeface="KaiTi" panose="02010609060101010101" pitchFamily="49" charset="-122"/>
                <a:ea typeface="KaiTi" panose="02010609060101010101" pitchFamily="49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报告人姓名</a:t>
            </a:r>
            <a:endParaRPr kumimoji="1" lang="en-US" altLang="zh-CN" dirty="0"/>
          </a:p>
          <a:p>
            <a:r>
              <a:rPr kumimoji="1" lang="zh-CN" altLang="en-US" dirty="0"/>
              <a:t>华中科技大学开放原子开源俱乐部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6AD721-E8A7-4636-D577-A9CECBFDF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3B129-E853-7E44-B4A9-F8C030231302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33B4C0D-E7A2-0FC2-4F5E-42EDAA1E33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14961" y="-370099"/>
            <a:ext cx="5080001" cy="203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792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A0639-1433-E9D6-12EA-26DBAC823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4000"/>
            <a:ext cx="10515600" cy="1080000"/>
          </a:xfrm>
        </p:spPr>
        <p:txBody>
          <a:bodyPr/>
          <a:lstStyle>
            <a:lvl1pPr>
              <a:defRPr>
                <a:latin typeface="KaiTi" panose="02010609060101010101" pitchFamily="49" charset="-122"/>
                <a:ea typeface="KaiTi" panose="02010609060101010101" pitchFamily="49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809070-60FB-0CEF-B4B1-0F58C53FD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4000"/>
            <a:ext cx="10515600" cy="4795203"/>
          </a:xfrm>
        </p:spPr>
        <p:txBody>
          <a:bodyPr/>
          <a:lstStyle>
            <a:lvl1pPr>
              <a:defRPr>
                <a:latin typeface="KaiTi" panose="02010609060101010101" pitchFamily="49" charset="-122"/>
                <a:ea typeface="KaiTi" panose="02010609060101010101" pitchFamily="49" charset="-122"/>
              </a:defRPr>
            </a:lvl1pPr>
            <a:lvl2pPr>
              <a:defRPr>
                <a:latin typeface="KaiTi" panose="02010609060101010101" pitchFamily="49" charset="-122"/>
                <a:ea typeface="KaiTi" panose="02010609060101010101" pitchFamily="49" charset="-122"/>
              </a:defRPr>
            </a:lvl2pPr>
            <a:lvl3pPr>
              <a:defRPr>
                <a:latin typeface="KaiTi" panose="02010609060101010101" pitchFamily="49" charset="-122"/>
                <a:ea typeface="KaiTi" panose="02010609060101010101" pitchFamily="49" charset="-122"/>
              </a:defRPr>
            </a:lvl3pPr>
            <a:lvl4pPr>
              <a:defRPr>
                <a:latin typeface="KaiTi" panose="02010609060101010101" pitchFamily="49" charset="-122"/>
                <a:ea typeface="KaiTi" panose="02010609060101010101" pitchFamily="49" charset="-122"/>
              </a:defRPr>
            </a:lvl4pPr>
            <a:lvl5pPr>
              <a:defRPr>
                <a:latin typeface="KaiTi" panose="02010609060101010101" pitchFamily="49" charset="-122"/>
                <a:ea typeface="KaiTi" panose="02010609060101010101" pitchFamily="49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2D127E-872A-191C-4E29-AD24EAF8B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3B129-E853-7E44-B4A9-F8C0302313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9121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09BF81-8490-9E93-5A45-46A6129E7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800" y="144000"/>
            <a:ext cx="10515600" cy="1080000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C01DEC-D5FD-4DB7-188D-8DC24F78F9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04000"/>
            <a:ext cx="5181600" cy="4795200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819B7E-29DE-1937-F11B-0DEAAB69BD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04000"/>
            <a:ext cx="5181600" cy="4795200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87F3CEB-096D-93DE-BE9B-25A94A90E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3B129-E853-7E44-B4A9-F8C0302313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5322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21B2-900D-3D4A-8B40-B3D25E53C66C}" type="datetime1">
              <a:rPr lang="en-US" altLang="zh-CN" smtClean="0"/>
              <a:t>11/20/24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16683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B0228E9-A7F6-63B2-DC11-3C2AE3A14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61CC5E-A434-0E18-D106-6C2F9E394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666F92-0D54-2CD2-9BBA-57E5CB91C6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3B129-E853-7E44-B4A9-F8C030231302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BD0BC946-F5DC-74E0-BCDB-241947D7B19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12960" y="0"/>
            <a:ext cx="2479040" cy="106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34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KaiTi" panose="02010609060101010101" pitchFamily="49" charset="-122"/>
          <a:ea typeface="KaiTi" panose="02010609060101010101" pitchFamily="49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aiTi" panose="02010609060101010101" pitchFamily="49" charset="-122"/>
          <a:ea typeface="KaiTi" panose="02010609060101010101" pitchFamily="49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aiTi" panose="02010609060101010101" pitchFamily="49" charset="-122"/>
          <a:ea typeface="KaiTi" panose="02010609060101010101" pitchFamily="49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aiTi" panose="02010609060101010101" pitchFamily="49" charset="-122"/>
          <a:ea typeface="KaiTi" panose="02010609060101010101" pitchFamily="49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aiTi" panose="02010609060101010101" pitchFamily="49" charset="-122"/>
          <a:ea typeface="KaiTi" panose="02010609060101010101" pitchFamily="49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aiTi" panose="02010609060101010101" pitchFamily="49" charset="-122"/>
          <a:ea typeface="KaiTi" panose="020106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hyperlink" Target="mailto:dzm91@hust.edu.c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ust-open-atom-club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hust-open-atom-club/mirrorrequest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hyperlink" Target="https://edurank.hust.openatom.club/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DFEE9-FEFA-452C-298E-21ABF4E98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62100"/>
            <a:ext cx="9144000" cy="2336800"/>
          </a:xfrm>
        </p:spPr>
        <p:txBody>
          <a:bodyPr/>
          <a:lstStyle/>
          <a:p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华中科技大学</a:t>
            </a:r>
            <a:br>
              <a:rPr kumimoji="1" lang="en-US" altLang="zh-CN" dirty="0">
                <a:latin typeface="KaiTi" panose="02010609060101010101" pitchFamily="49" charset="-122"/>
                <a:ea typeface="KaiTi" panose="02010609060101010101" pitchFamily="49" charset="-122"/>
              </a:rPr>
            </a:br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开放原子开源俱乐部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912A7DC-DBD0-B3E4-2E83-11BCCFE4A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85920"/>
            <a:ext cx="9144000" cy="1109980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慕冬亮</a:t>
            </a:r>
            <a:endParaRPr kumimoji="1" lang="en-US" altLang="zh-CN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社团指导教师</a:t>
            </a:r>
          </a:p>
        </p:txBody>
      </p:sp>
    </p:spTree>
    <p:extLst>
      <p:ext uri="{BB962C8B-B14F-4D97-AF65-F5344CB8AC3E}">
        <p14:creationId xmlns:p14="http://schemas.microsoft.com/office/powerpoint/2010/main" val="390814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E0EA808-4560-4E49-AF33-7A6B87652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D242F9-6588-465F-B027-6821199208D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85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5648494-DE34-4CD7-9784-F7455351B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11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7FBF760-9EEC-4DD3-B118-9828315539F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15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83A4FCF-ED8E-44B0-8058-4A80F0E5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CAD310A-2F3F-4482-AF98-CE10F58399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573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27F35-10EC-F833-4D4D-2E8E29D7B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致谢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F817B7C-063B-839D-8FDC-3624C92B93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650" y="5136515"/>
            <a:ext cx="1689100" cy="1701800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43DF734-D509-2E3E-6A45-3820470F5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547ADDA-B398-9422-CB6A-A2880445AA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75" y="5156200"/>
            <a:ext cx="1701800" cy="17018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7A90DA9-03A5-36A4-2614-E648C5BC6F7C}"/>
              </a:ext>
            </a:extLst>
          </p:cNvPr>
          <p:cNvSpPr txBox="1"/>
          <p:nvPr/>
        </p:nvSpPr>
        <p:spPr>
          <a:xfrm>
            <a:off x="6704012" y="4767183"/>
            <a:ext cx="1584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俱乐部招新群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82267CC-8C41-C0B7-5281-CB943E2F4E06}"/>
              </a:ext>
            </a:extLst>
          </p:cNvPr>
          <p:cNvSpPr txBox="1"/>
          <p:nvPr/>
        </p:nvSpPr>
        <p:spPr>
          <a:xfrm>
            <a:off x="9190037" y="4767183"/>
            <a:ext cx="1584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俱乐部公众号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8CBBBEA-7DC9-071E-0EA8-8ACF599B133A}"/>
              </a:ext>
            </a:extLst>
          </p:cNvPr>
          <p:cNvSpPr txBox="1"/>
          <p:nvPr/>
        </p:nvSpPr>
        <p:spPr>
          <a:xfrm>
            <a:off x="944562" y="4716383"/>
            <a:ext cx="452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https://</a:t>
            </a:r>
            <a:r>
              <a:rPr kumimoji="1" lang="en-US" altLang="zh-CN" sz="2800" dirty="0" err="1"/>
              <a:t>hust.openatom.club</a:t>
            </a:r>
            <a:r>
              <a:rPr kumimoji="1" lang="en-US" altLang="zh-CN" sz="2800" dirty="0"/>
              <a:t>/</a:t>
            </a:r>
            <a:endParaRPr kumimoji="1" lang="zh-CN" altLang="en-US" sz="28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793D1AB-2940-F622-189F-04A58D9F75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523" y="1078230"/>
            <a:ext cx="10320954" cy="357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108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CD042E-83F4-93FE-D00C-0E9CAB53E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致谢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FB5A5D-3B5C-CE46-ED4F-6A28DBFD3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姓名：慕冬亮</a:t>
            </a:r>
            <a:endParaRPr kumimoji="1" lang="en-US" altLang="zh-CN" dirty="0"/>
          </a:p>
          <a:p>
            <a:r>
              <a:rPr kumimoji="1" lang="zh-CN" altLang="en-US" dirty="0"/>
              <a:t>邮箱：</a:t>
            </a:r>
            <a:r>
              <a:rPr kumimoji="1" lang="en-US" altLang="zh-CN" dirty="0">
                <a:hlinkClick r:id="rId2"/>
              </a:rPr>
              <a:t>dzm91@hust.edu.cn</a:t>
            </a:r>
            <a:endParaRPr kumimoji="1" lang="en-US" altLang="zh-CN" dirty="0"/>
          </a:p>
          <a:p>
            <a:r>
              <a:rPr kumimoji="1" lang="en-US" altLang="zh-CN" dirty="0" err="1"/>
              <a:t>Github</a:t>
            </a:r>
            <a:r>
              <a:rPr kumimoji="1" lang="zh-CN" altLang="en-US" dirty="0"/>
              <a:t> </a:t>
            </a:r>
            <a:r>
              <a:rPr kumimoji="1" lang="en-US" altLang="zh-CN" dirty="0"/>
              <a:t>ID:</a:t>
            </a:r>
            <a:r>
              <a:rPr kumimoji="1" lang="zh-CN" altLang="en-US" dirty="0"/>
              <a:t> </a:t>
            </a:r>
            <a:r>
              <a:rPr kumimoji="1" lang="en-US" altLang="zh-CN" dirty="0"/>
              <a:t>@</a:t>
            </a:r>
            <a:r>
              <a:rPr kumimoji="1" lang="en-US" altLang="zh-CN" dirty="0" err="1"/>
              <a:t>mudongliang</a:t>
            </a:r>
            <a:endParaRPr kumimoji="1" lang="en-US" altLang="zh-CN" dirty="0"/>
          </a:p>
          <a:p>
            <a:r>
              <a:rPr kumimoji="1" lang="en-US" altLang="zh-CN" dirty="0" err="1"/>
              <a:t>Gitee</a:t>
            </a:r>
            <a:r>
              <a:rPr kumimoji="1" lang="zh-CN" altLang="en-US" dirty="0"/>
              <a:t> </a:t>
            </a:r>
            <a:r>
              <a:rPr kumimoji="1" lang="en-US" altLang="zh-CN" dirty="0"/>
              <a:t>ID:</a:t>
            </a:r>
            <a:r>
              <a:rPr kumimoji="1" lang="zh-CN" altLang="en-US" dirty="0"/>
              <a:t> </a:t>
            </a:r>
            <a:r>
              <a:rPr kumimoji="1" lang="en-US" altLang="zh-CN" dirty="0"/>
              <a:t>@dzm91_hust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BC46A68-1EF8-9660-8FDE-D075A2956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3B129-E853-7E44-B4A9-F8C030231302}" type="slidenum">
              <a:rPr kumimoji="1" lang="zh-CN" altLang="en-US" smtClean="0"/>
              <a:t>14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004DBE7-996D-18C4-C809-726090C4C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326" y="1604888"/>
            <a:ext cx="3537174" cy="353717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35222C3-518F-7E99-3B90-80A39B6F3EF4}"/>
              </a:ext>
            </a:extLst>
          </p:cNvPr>
          <p:cNvSpPr txBox="1"/>
          <p:nvPr/>
        </p:nvSpPr>
        <p:spPr>
          <a:xfrm>
            <a:off x="8507185" y="5215948"/>
            <a:ext cx="326571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i="0" dirty="0">
                <a:solidFill>
                  <a:srgbClr val="353535"/>
                </a:solidFill>
                <a:effectLst/>
                <a:latin typeface="mp-quote"/>
              </a:rPr>
              <a:t>公众号</a:t>
            </a:r>
            <a:r>
              <a:rPr lang="zh-CN" altLang="en-US" sz="2000" b="0" i="0" dirty="0">
                <a:solidFill>
                  <a:srgbClr val="353535"/>
                </a:solidFill>
                <a:effectLst/>
                <a:latin typeface="mp-quote"/>
              </a:rPr>
              <a:t>：开源内核安全修炼</a:t>
            </a:r>
            <a:endParaRPr lang="en-US" altLang="zh-CN" sz="2000" b="0" i="0" dirty="0">
              <a:solidFill>
                <a:srgbClr val="353535"/>
              </a:solidFill>
              <a:effectLst/>
              <a:latin typeface="mp-quote"/>
            </a:endParaRPr>
          </a:p>
          <a:p>
            <a:r>
              <a:rPr lang="zh-CN" altLang="en-US" sz="2000" b="1" dirty="0">
                <a:solidFill>
                  <a:srgbClr val="353535"/>
                </a:solidFill>
                <a:latin typeface="mp-quote"/>
              </a:rPr>
              <a:t>微信号</a:t>
            </a:r>
            <a:r>
              <a:rPr lang="zh-CN" altLang="en-US" sz="2000" dirty="0">
                <a:solidFill>
                  <a:srgbClr val="353535"/>
                </a:solidFill>
                <a:latin typeface="mp-quote"/>
              </a:rPr>
              <a:t>：</a:t>
            </a:r>
            <a:r>
              <a:rPr lang="en-US" altLang="zh-CN" sz="2000" dirty="0" err="1">
                <a:solidFill>
                  <a:srgbClr val="353535"/>
                </a:solidFill>
                <a:latin typeface="mp-quote"/>
              </a:rPr>
              <a:t>kernel_sec_pratice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21498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6B070B-7EAC-4A00-8FC2-43E981B04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FD1355D-C584-4E80-A371-B5A7685105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DB97207-3A7B-DA59-6619-7AC09DD5B726}"/>
              </a:ext>
            </a:extLst>
          </p:cNvPr>
          <p:cNvSpPr txBox="1"/>
          <p:nvPr/>
        </p:nvSpPr>
        <p:spPr>
          <a:xfrm>
            <a:off x="0" y="6527800"/>
            <a:ext cx="502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[1]</a:t>
            </a:r>
            <a:r>
              <a:rPr kumimoji="1" lang="zh-CN" altLang="en-US" dirty="0"/>
              <a:t> </a:t>
            </a:r>
            <a:r>
              <a:rPr kumimoji="1" lang="en-US" altLang="zh-CN" dirty="0">
                <a:hlinkClick r:id="rId3"/>
              </a:rPr>
              <a:t>https://github.com/hust-open-atom-club/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61054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图片 10" descr="大蓝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" y="0"/>
            <a:ext cx="12190412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98" name="图片 2" descr="标题"/>
          <p:cNvPicPr>
            <a:picLocks noChangeAspect="1"/>
          </p:cNvPicPr>
          <p:nvPr/>
        </p:nvPicPr>
        <p:blipFill>
          <a:blip r:embed="rId3"/>
          <a:srcRect l="20660" t="12073" r="20573" b="38583"/>
          <a:stretch>
            <a:fillRect/>
          </a:stretch>
        </p:blipFill>
        <p:spPr>
          <a:xfrm>
            <a:off x="8574088" y="4035425"/>
            <a:ext cx="3344863" cy="1579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0" y="822325"/>
            <a:ext cx="12192000" cy="6035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10" descr="大蓝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648450"/>
            <a:ext cx="12190095" cy="209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 userDrawn="1"/>
        </p:nvSpPr>
        <p:spPr>
          <a:xfrm>
            <a:off x="333825" y="48124"/>
            <a:ext cx="5209358" cy="67895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HUSTMIRROR: </a:t>
            </a:r>
            <a:r>
              <a:rPr lang="zh-CN" altLang="en-US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华中科技大学开源镜像站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7862" y="2498843"/>
            <a:ext cx="1591064" cy="66846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6496041" y="1703966"/>
            <a:ext cx="5510270" cy="3737655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目前</a:t>
            </a:r>
            <a:r>
              <a:rPr lang="zh-CN" altLang="en-US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华中地区最大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的开源镜像站 </a:t>
            </a:r>
            <a:r>
              <a:rPr lang="en-US" altLang="zh-CN" sz="1800" dirty="0">
                <a:solidFill>
                  <a:srgbClr val="767171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(</a:t>
            </a:r>
            <a:r>
              <a:rPr lang="zh-CN" altLang="en-US" sz="1800" dirty="0">
                <a:solidFill>
                  <a:srgbClr val="767171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公网访问即将上线</a:t>
            </a:r>
            <a:r>
              <a:rPr lang="en-US" altLang="zh-CN" sz="1800" dirty="0">
                <a:solidFill>
                  <a:srgbClr val="767171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)</a:t>
            </a:r>
            <a:endParaRPr lang="zh-CN" altLang="en-US" sz="1800" dirty="0">
              <a:solidFill>
                <a:srgbClr val="767171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覆盖主流发行版与软件源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纯国产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架构：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Powered By </a:t>
            </a:r>
            <a:r>
              <a:rPr lang="en-US" altLang="zh-CN" sz="1800" dirty="0" err="1"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Kunpeng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 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920</a:t>
            </a:r>
          </a:p>
          <a:p>
            <a:pPr marL="285750" indent="-285750" algn="l">
              <a:lnSpc>
                <a:spcPct val="140000"/>
              </a:lnSpc>
              <a:buChar char="•"/>
            </a:pPr>
            <a:endParaRPr lang="en-US" altLang="zh-CN" sz="1800" dirty="0"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完整的帮助文档与技术支持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提供 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CLI 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工具帮助</a:t>
            </a:r>
            <a:r>
              <a:rPr lang="zh-CN" altLang="en-US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一键换源</a:t>
            </a:r>
          </a:p>
          <a:p>
            <a:pPr marL="285750" indent="-285750" algn="l">
              <a:lnSpc>
                <a:spcPct val="140000"/>
              </a:lnSpc>
              <a:buChar char="•"/>
            </a:pPr>
            <a:endParaRPr lang="en-US" altLang="zh-CN" sz="1800" dirty="0">
              <a:solidFill>
                <a:srgbClr val="4472C4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全面开源于 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GitHub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@</a:t>
            </a:r>
            <a:r>
              <a:rPr lang="en-US" altLang="zh-CN" sz="1800" dirty="0" err="1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hust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open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atom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club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欢迎提交镜像请求：</a:t>
            </a:r>
            <a:r>
              <a:rPr lang="en-US" altLang="zh-CN" sz="1800" dirty="0" err="1">
                <a:solidFill>
                  <a:srgbClr val="4472C4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  <a:hlinkClick r:id="rId6"/>
              </a:rPr>
              <a:t>mirrorrequest</a:t>
            </a:r>
            <a:endParaRPr lang="en-US" altLang="zh-CN" sz="1800" dirty="0">
              <a:solidFill>
                <a:srgbClr val="4472C4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</p:txBody>
      </p:sp>
      <p:pic>
        <p:nvPicPr>
          <p:cNvPr id="15" name="图片 14" descr="upload_post_object_v2_48399784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20" y="1501672"/>
            <a:ext cx="6428061" cy="42215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图片 10" descr="大蓝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" y="0"/>
            <a:ext cx="12190412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98" name="图片 2" descr="标题"/>
          <p:cNvPicPr>
            <a:picLocks noChangeAspect="1"/>
          </p:cNvPicPr>
          <p:nvPr/>
        </p:nvPicPr>
        <p:blipFill>
          <a:blip r:embed="rId3"/>
          <a:srcRect l="20660" t="12073" r="20573" b="38583"/>
          <a:stretch>
            <a:fillRect/>
          </a:stretch>
        </p:blipFill>
        <p:spPr>
          <a:xfrm>
            <a:off x="8759825" y="4038402"/>
            <a:ext cx="3344863" cy="1579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0" y="822325"/>
            <a:ext cx="12192000" cy="6035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10" descr="大蓝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648450"/>
            <a:ext cx="12190095" cy="209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 userDrawn="1"/>
        </p:nvSpPr>
        <p:spPr>
          <a:xfrm>
            <a:off x="312805" y="71688"/>
            <a:ext cx="9761820" cy="67895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HUSTMIRROR</a:t>
            </a:r>
            <a:r>
              <a:rPr lang="zh-CN" altLang="en-US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-</a:t>
            </a:r>
            <a:r>
              <a:rPr lang="en-US" altLang="zh-CN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CLI: </a:t>
            </a:r>
            <a:r>
              <a:rPr lang="zh-CN" altLang="en-US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一键换源的辅助工具</a:t>
            </a:r>
          </a:p>
        </p:txBody>
      </p:sp>
      <p:pic>
        <p:nvPicPr>
          <p:cNvPr id="15" name="图片 14" descr="upload_post_object_v2_483997848"/>
          <p:cNvPicPr>
            <a:picLocks noChangeAspect="1"/>
          </p:cNvPicPr>
          <p:nvPr/>
        </p:nvPicPr>
        <p:blipFill>
          <a:blip r:embed="rId5"/>
          <a:srcRect l="3720" r="3720"/>
          <a:stretch>
            <a:fillRect/>
          </a:stretch>
        </p:blipFill>
        <p:spPr>
          <a:xfrm>
            <a:off x="187178" y="1709687"/>
            <a:ext cx="6169032" cy="4051402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429619" y="1403328"/>
            <a:ext cx="5090193" cy="3737655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通用的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镜像站辅助换源工具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开箱即用，自动部署</a:t>
            </a:r>
          </a:p>
          <a:p>
            <a:pPr algn="l">
              <a:lnSpc>
                <a:spcPct val="140000"/>
              </a:lnSpc>
              <a:buNone/>
            </a:pPr>
            <a:endParaRPr lang="zh-CN" altLang="en-US" sz="1800" dirty="0">
              <a:solidFill>
                <a:srgbClr val="000000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支持多种软件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/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语言包管理工具，针对发行版特别适配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如：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Debian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，</a:t>
            </a:r>
            <a:r>
              <a:rPr lang="en-US" altLang="zh-CN" sz="1800" dirty="0" err="1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Deepin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，</a:t>
            </a:r>
            <a:r>
              <a:rPr lang="en-US" altLang="zh-CN" sz="1800" dirty="0" err="1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openKylin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，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pip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，</a:t>
            </a:r>
            <a:r>
              <a:rPr lang="en-US" altLang="zh-CN" sz="1800" dirty="0" err="1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pacman</a:t>
            </a:r>
            <a:endParaRPr lang="en-US" altLang="zh-CN" sz="1800" dirty="0">
              <a:solidFill>
                <a:srgbClr val="4472C4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模块化设计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，方便快速适配与测试</a:t>
            </a:r>
          </a:p>
          <a:p>
            <a:pPr algn="l">
              <a:lnSpc>
                <a:spcPct val="140000"/>
              </a:lnSpc>
              <a:buNone/>
            </a:pPr>
            <a:endParaRPr lang="en-US" altLang="zh-CN" sz="1800" dirty="0">
              <a:solidFill>
                <a:srgbClr val="4472C4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俱乐部</a:t>
            </a:r>
            <a:r>
              <a:rPr lang="zh-CN" altLang="en-US" sz="18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核心成员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贡献开发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欢迎 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Fork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，构建自己的镜像站换源工具！</a:t>
            </a:r>
            <a:endParaRPr lang="en-US" altLang="zh-CN" sz="1800" dirty="0">
              <a:solidFill>
                <a:srgbClr val="000000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图片 10" descr="大蓝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" y="0"/>
            <a:ext cx="12190412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98" name="图片 2" descr="标题"/>
          <p:cNvPicPr>
            <a:picLocks noChangeAspect="1"/>
          </p:cNvPicPr>
          <p:nvPr/>
        </p:nvPicPr>
        <p:blipFill>
          <a:blip r:embed="rId3"/>
          <a:srcRect l="20660" t="12073" r="20573" b="38583"/>
          <a:stretch>
            <a:fillRect/>
          </a:stretch>
        </p:blipFill>
        <p:spPr>
          <a:xfrm>
            <a:off x="8759825" y="4202112"/>
            <a:ext cx="3344863" cy="1579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0" y="822325"/>
            <a:ext cx="12192000" cy="6035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10" descr="大蓝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648450"/>
            <a:ext cx="12190095" cy="209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 userDrawn="1"/>
        </p:nvSpPr>
        <p:spPr>
          <a:xfrm>
            <a:off x="323362" y="71688"/>
            <a:ext cx="7587024" cy="67895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HCTT </a:t>
            </a:r>
            <a:r>
              <a:rPr lang="zh-CN" altLang="en-US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翻译组</a:t>
            </a:r>
            <a:r>
              <a:rPr lang="en-US" altLang="zh-CN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: Linux </a:t>
            </a:r>
            <a:r>
              <a:rPr lang="zh-CN" altLang="en-US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中国意志的传承</a:t>
            </a: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479058" y="1384004"/>
            <a:ext cx="5151828" cy="4000513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从海外媒体翻译优秀的 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Linux 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相关资讯与文档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特别关注 </a:t>
            </a:r>
            <a:r>
              <a:rPr lang="en-US" altLang="zh-CN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Linux </a:t>
            </a:r>
            <a:r>
              <a:rPr lang="zh-CN" altLang="en-US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内核，</a:t>
            </a:r>
            <a:r>
              <a:rPr lang="en-US" altLang="zh-CN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Syzkaller</a:t>
            </a:r>
            <a:r>
              <a:rPr lang="zh-CN" altLang="en-US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 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相关内容</a:t>
            </a:r>
          </a:p>
          <a:p>
            <a:pPr algn="l">
              <a:lnSpc>
                <a:spcPct val="140000"/>
              </a:lnSpc>
              <a:buNone/>
            </a:pPr>
            <a:endParaRPr lang="en-US" altLang="zh-CN" sz="1800" dirty="0"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已在公众号、官网发布十余篇成稿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公众号关注数破 </a:t>
            </a:r>
            <a:r>
              <a:rPr lang="en-US" altLang="zh-CN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6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00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，累计阅读超万人次</a:t>
            </a:r>
          </a:p>
          <a:p>
            <a:pPr algn="l">
              <a:lnSpc>
                <a:spcPct val="140000"/>
              </a:lnSpc>
              <a:buNone/>
            </a:pPr>
            <a:endParaRPr lang="en-US" altLang="zh-CN" sz="1800" dirty="0">
              <a:solidFill>
                <a:srgbClr val="000000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endParaRPr lang="en-US" altLang="zh-CN" sz="1800" dirty="0">
              <a:solidFill>
                <a:srgbClr val="000000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</p:txBody>
      </p:sp>
      <p:pic>
        <p:nvPicPr>
          <p:cNvPr id="15" name="图片 14" descr="upload_post_object_v2_483997848"/>
          <p:cNvPicPr>
            <a:picLocks noChangeAspect="1"/>
          </p:cNvPicPr>
          <p:nvPr/>
        </p:nvPicPr>
        <p:blipFill>
          <a:blip r:embed="rId5"/>
          <a:srcRect t="11" b="11"/>
          <a:stretch>
            <a:fillRect/>
          </a:stretch>
        </p:blipFill>
        <p:spPr>
          <a:xfrm>
            <a:off x="5848252" y="1562631"/>
            <a:ext cx="6035792" cy="396389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62" y="3648539"/>
            <a:ext cx="1684847" cy="1684847"/>
          </a:xfrm>
          <a:prstGeom prst="rect">
            <a:avLst/>
          </a:prstGeom>
        </p:spPr>
      </p:pic>
      <p:sp>
        <p:nvSpPr>
          <p:cNvPr id="7" name="文本框 6"/>
          <p:cNvSpPr txBox="1"/>
          <p:nvPr userDrawn="1"/>
        </p:nvSpPr>
        <p:spPr>
          <a:xfrm>
            <a:off x="2096868" y="3648539"/>
            <a:ext cx="3751385" cy="1735992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多渠道发布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：</a:t>
            </a:r>
          </a:p>
          <a:p>
            <a:pPr algn="l">
              <a:lnSpc>
                <a:spcPct val="140000"/>
              </a:lnSpc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 上游（如 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Linux 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内核文档）</a:t>
            </a:r>
          </a:p>
          <a:p>
            <a:pPr algn="l">
              <a:lnSpc>
                <a:spcPct val="140000"/>
              </a:lnSpc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 公众号：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Linux 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内核安全修炼</a:t>
            </a:r>
          </a:p>
          <a:p>
            <a:pPr algn="l">
              <a:lnSpc>
                <a:spcPct val="140000"/>
              </a:lnSpc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 网站：</a:t>
            </a:r>
            <a:r>
              <a:rPr lang="en-US" altLang="zh-CN" sz="1800" dirty="0" err="1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hctt.hust.openatom.club</a:t>
            </a:r>
            <a:endParaRPr lang="zh-CN" altLang="en-US" dirty="0"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图片 10" descr="大蓝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" y="0"/>
            <a:ext cx="12190412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0" y="822325"/>
            <a:ext cx="12192000" cy="6035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10" descr="大蓝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48450"/>
            <a:ext cx="12190095" cy="209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文本框 13"/>
          <p:cNvSpPr txBox="1"/>
          <p:nvPr userDrawn="1"/>
        </p:nvSpPr>
        <p:spPr>
          <a:xfrm>
            <a:off x="959143" y="1432590"/>
            <a:ext cx="5913828" cy="4357242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借鉴 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Linux 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中国翻译组的运营模式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搜集 + 翻译 + 一校 + 二校，</a:t>
            </a:r>
            <a:r>
              <a:rPr lang="zh-CN" altLang="en-US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保证内容质量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，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拒绝生硬机翻</a:t>
            </a:r>
          </a:p>
          <a:p>
            <a:pPr algn="l">
              <a:lnSpc>
                <a:spcPct val="140000"/>
              </a:lnSpc>
              <a:buNone/>
            </a:pPr>
            <a:endParaRPr lang="zh-CN" altLang="en-US" sz="1800" dirty="0">
              <a:solidFill>
                <a:srgbClr val="000000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向上游贡献的文档翻译已被</a:t>
            </a:r>
            <a:r>
              <a:rPr lang="zh-CN" altLang="en-US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接收合并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 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Syzkaller</a:t>
            </a:r>
          </a:p>
          <a:p>
            <a:pPr algn="l">
              <a:lnSpc>
                <a:spcPct val="140000"/>
              </a:lnSpc>
              <a:buNone/>
            </a:pP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  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 Pull 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#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4649: add </a:t>
            </a:r>
            <a:r>
              <a:rPr lang="en-US" altLang="zh-CN" sz="1800" dirty="0" err="1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zh_CN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 translation of usage.md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 Linux Kernel</a:t>
            </a:r>
          </a:p>
          <a:p>
            <a:pPr algn="l">
              <a:lnSpc>
                <a:spcPct val="140000"/>
              </a:lnSpc>
              <a:buNone/>
            </a:pP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  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 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[PATCH]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add dev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tools/</a:t>
            </a:r>
            <a:r>
              <a:rPr lang="en-US" altLang="zh-CN" sz="1800" dirty="0" err="1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kcov</a:t>
            </a:r>
            <a:r>
              <a:rPr lang="en-US" altLang="zh-CN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 Chinese translation</a:t>
            </a:r>
          </a:p>
          <a:p>
            <a:pPr algn="l">
              <a:lnSpc>
                <a:spcPct val="140000"/>
              </a:lnSpc>
              <a:buNone/>
            </a:pPr>
            <a:r>
              <a:rPr lang="en-US" altLang="zh-CN" sz="1800" b="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  </a:t>
            </a:r>
            <a:r>
              <a:rPr lang="zh-CN" altLang="en-US" sz="1800" b="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 </a:t>
            </a:r>
            <a:r>
              <a:rPr lang="en-US" altLang="zh-CN" sz="1800" b="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[PATCH] add process/</a:t>
            </a:r>
            <a:r>
              <a:rPr lang="en-US" altLang="zh-CN" sz="1800" b="0" dirty="0" err="1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cve</a:t>
            </a:r>
            <a:r>
              <a:rPr lang="en-US" altLang="zh-CN" sz="1800" b="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 Chinese translation</a:t>
            </a:r>
            <a:endParaRPr lang="en-US" altLang="zh-CN" sz="1800" b="0" dirty="0">
              <a:solidFill>
                <a:srgbClr val="FFFFFF"/>
              </a:solidFill>
              <a:latin typeface="monospace" charset="0"/>
              <a:ea typeface="阿里巴巴普惠体 3.0 65 Medium" charset="0"/>
              <a:cs typeface="阿里巴巴普惠体 3.0 65 Medium" charset="0"/>
              <a:sym typeface="+mn-ea"/>
            </a:endParaRPr>
          </a:p>
        </p:txBody>
      </p:sp>
      <p:pic>
        <p:nvPicPr>
          <p:cNvPr id="3" name="图片 2" descr="upload_post_object_v2_1510261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2160" y="1170745"/>
            <a:ext cx="3373154" cy="511437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470460" y="56647"/>
            <a:ext cx="2985716" cy="67895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HCTT </a:t>
            </a:r>
            <a:r>
              <a:rPr lang="zh-CN" altLang="en-US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翻译组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图片 10" descr="大蓝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" y="0"/>
            <a:ext cx="12190412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98" name="图片 2" descr="标题"/>
          <p:cNvPicPr>
            <a:picLocks noChangeAspect="1"/>
          </p:cNvPicPr>
          <p:nvPr/>
        </p:nvPicPr>
        <p:blipFill>
          <a:blip r:embed="rId3"/>
          <a:srcRect l="20660" t="12073" r="20573" b="38583"/>
          <a:stretch>
            <a:fillRect/>
          </a:stretch>
        </p:blipFill>
        <p:spPr>
          <a:xfrm>
            <a:off x="8759825" y="4797425"/>
            <a:ext cx="3344863" cy="1579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0" y="822325"/>
            <a:ext cx="12192000" cy="6035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10" descr="大蓝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648450"/>
            <a:ext cx="12190095" cy="209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 userDrawn="1"/>
        </p:nvSpPr>
        <p:spPr>
          <a:xfrm>
            <a:off x="523011" y="71688"/>
            <a:ext cx="9080532" cy="67895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r>
              <a:rPr lang="en-US" altLang="zh-CN" sz="3600" dirty="0" err="1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pwn.hust.college</a:t>
            </a:r>
            <a:r>
              <a:rPr lang="en-US" altLang="zh-CN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: </a:t>
            </a:r>
            <a:r>
              <a:rPr lang="zh-CN" altLang="en-US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开源的软件安全教育平台</a:t>
            </a: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6681721" y="2143520"/>
            <a:ext cx="5422929" cy="303427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以</a:t>
            </a:r>
            <a:r>
              <a:rPr lang="zh-CN" altLang="en-US" sz="2000" dirty="0">
                <a:solidFill>
                  <a:srgbClr val="FF0000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宝可梦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道馆作为主题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契合训练主题，增加趣味性</a:t>
            </a:r>
          </a:p>
          <a:p>
            <a:pPr algn="l">
              <a:lnSpc>
                <a:spcPct val="140000"/>
              </a:lnSpc>
              <a:buNone/>
            </a:pPr>
            <a:endParaRPr lang="en-US" altLang="zh-CN" sz="1800" dirty="0">
              <a:solidFill>
                <a:srgbClr val="000000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集成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 </a:t>
            </a:r>
            <a:r>
              <a:rPr lang="en-US" altLang="zh-CN" sz="1800" dirty="0" err="1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KooK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 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讨论频道与校园统一认证登录</a:t>
            </a:r>
          </a:p>
          <a:p>
            <a:pPr marL="285750" indent="-285750" algn="l">
              <a:lnSpc>
                <a:spcPct val="140000"/>
              </a:lnSpc>
              <a:buChar char="•"/>
            </a:pPr>
            <a:endParaRPr lang="en-US" altLang="zh-CN" sz="1800" dirty="0">
              <a:solidFill>
                <a:srgbClr val="4472C4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全面开源于 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GitHub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@</a:t>
            </a:r>
            <a:r>
              <a:rPr lang="en-US" altLang="zh-CN" sz="1800" dirty="0" err="1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hust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open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atom</a:t>
            </a:r>
            <a:r>
              <a:rPr lang="zh-CN" altLang="en-US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</a:t>
            </a:r>
            <a:r>
              <a:rPr lang="en-US" altLang="zh-CN" sz="1800" dirty="0"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club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俱乐部成员</a:t>
            </a:r>
            <a:r>
              <a:rPr lang="zh-CN" altLang="en-US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深度参与</a:t>
            </a:r>
            <a:r>
              <a:rPr lang="zh-CN" altLang="en-US" sz="1800" dirty="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开发和测试</a:t>
            </a:r>
            <a:endParaRPr lang="en-US" altLang="zh-CN" sz="1800" dirty="0">
              <a:solidFill>
                <a:srgbClr val="000000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06773" y="1373446"/>
            <a:ext cx="1700098" cy="1696286"/>
          </a:xfrm>
          <a:prstGeom prst="rect">
            <a:avLst/>
          </a:prstGeom>
        </p:spPr>
      </p:pic>
      <p:pic>
        <p:nvPicPr>
          <p:cNvPr id="8" name="图片 7" descr="upload_post_object_v2_483997848"/>
          <p:cNvPicPr>
            <a:picLocks noChangeAspect="1"/>
          </p:cNvPicPr>
          <p:nvPr/>
        </p:nvPicPr>
        <p:blipFill>
          <a:blip r:embed="rId7"/>
          <a:srcRect t="11" b="11"/>
          <a:stretch>
            <a:fillRect/>
          </a:stretch>
        </p:blipFill>
        <p:spPr>
          <a:xfrm>
            <a:off x="253657" y="1501105"/>
            <a:ext cx="6428061" cy="42215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图片 10" descr="大蓝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" y="0"/>
            <a:ext cx="12190412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98" name="图片 2" descr="标题"/>
          <p:cNvPicPr>
            <a:picLocks noChangeAspect="1"/>
          </p:cNvPicPr>
          <p:nvPr/>
        </p:nvPicPr>
        <p:blipFill>
          <a:blip r:embed="rId3"/>
          <a:srcRect l="20660" t="12073" r="20573" b="38583"/>
          <a:stretch>
            <a:fillRect/>
          </a:stretch>
        </p:blipFill>
        <p:spPr>
          <a:xfrm>
            <a:off x="8759825" y="4159251"/>
            <a:ext cx="3344863" cy="1579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0" y="822325"/>
            <a:ext cx="12192000" cy="6035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10" descr="大蓝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648450"/>
            <a:ext cx="12190095" cy="209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 userDrawn="1"/>
        </p:nvSpPr>
        <p:spPr>
          <a:xfrm>
            <a:off x="312695" y="92666"/>
            <a:ext cx="9080532" cy="67895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r>
              <a:rPr lang="en-US" altLang="zh-CN" sz="3600" dirty="0" err="1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pwn.hust.college</a:t>
            </a:r>
            <a:r>
              <a:rPr lang="en-US" altLang="zh-CN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: </a:t>
            </a:r>
            <a:r>
              <a:rPr lang="zh-CN" altLang="en-US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开源的软件安全教育平台</a:t>
            </a: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6681763" y="1946387"/>
            <a:ext cx="5422929" cy="3036837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>
              <a:lnSpc>
                <a:spcPct val="140000"/>
              </a:lnSpc>
              <a:buNone/>
            </a:pPr>
            <a:r>
              <a:rPr lang="en-US" altLang="zh-CN" sz="2000">
                <a:solidFill>
                  <a:srgbClr val="2F5597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DOJO</a:t>
            </a:r>
            <a:r>
              <a:rPr lang="zh-CN" altLang="en-US" sz="2000">
                <a:solidFill>
                  <a:srgbClr val="2F5597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：习武训练的道场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软件安全课程实验</a:t>
            </a:r>
            <a:r>
              <a:rPr lang="zh-CN" altLang="en-US" sz="200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全覆盖：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缓冲区溢出，整数溢出，</a:t>
            </a:r>
            <a:r>
              <a:rPr lang="en-US" altLang="zh-CN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ROP</a:t>
            </a:r>
            <a:r>
              <a:rPr lang="zh-CN" altLang="en-US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，</a:t>
            </a:r>
            <a:r>
              <a:rPr lang="en-US" altLang="zh-CN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UAF</a:t>
            </a:r>
            <a:r>
              <a:rPr lang="zh-CN" altLang="en-US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，</a:t>
            </a:r>
            <a:r>
              <a:rPr lang="en-US" altLang="zh-CN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Shellcode</a:t>
            </a:r>
            <a:r>
              <a:rPr lang="zh-CN" altLang="en-US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等</a:t>
            </a:r>
            <a:endParaRPr lang="en-US" altLang="zh-CN" sz="1800">
              <a:solidFill>
                <a:srgbClr val="000000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</a:endParaRPr>
          </a:p>
          <a:p>
            <a:pPr algn="l">
              <a:lnSpc>
                <a:spcPct val="140000"/>
              </a:lnSpc>
              <a:buNone/>
            </a:pPr>
            <a:endParaRPr lang="en-US" altLang="zh-CN" sz="1800">
              <a:solidFill>
                <a:srgbClr val="000000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2000">
                <a:solidFill>
                  <a:srgbClr val="2F5597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  <a:sym typeface="+mn-ea"/>
              </a:rPr>
              <a:t>在课程中实际应用</a:t>
            </a:r>
            <a:endParaRPr lang="en-US" altLang="zh-CN" sz="2000">
              <a:solidFill>
                <a:srgbClr val="2F5597"/>
              </a:solidFill>
              <a:latin typeface="阿里巴巴普惠体 3.0 95 ExtraBold" charset="0"/>
              <a:ea typeface="阿里巴巴普惠体 3.0 95 ExtraBold" charset="0"/>
              <a:cs typeface="阿里巴巴普惠体 3.0 95 ExtraBold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已在</a:t>
            </a:r>
            <a:r>
              <a:rPr lang="en-US" altLang="zh-CN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2023</a:t>
            </a:r>
            <a:r>
              <a:rPr lang="zh-CN" altLang="en-US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-</a:t>
            </a:r>
            <a:r>
              <a:rPr lang="en-US" altLang="zh-CN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2024</a:t>
            </a:r>
            <a:r>
              <a:rPr lang="zh-CN" altLang="en-US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学年软件安全课程教学中投入使用</a:t>
            </a:r>
            <a:endParaRPr lang="en-US" altLang="zh-CN" sz="1800">
              <a:solidFill>
                <a:srgbClr val="000000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sz="1800">
                <a:solidFill>
                  <a:srgbClr val="000000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sym typeface="+mn-ea"/>
              </a:rPr>
              <a:t>软件安全课程参与仓库贡献，提供反馈</a:t>
            </a:r>
            <a:endParaRPr lang="en-US" altLang="zh-CN" sz="1800">
              <a:solidFill>
                <a:srgbClr val="000000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  <a:sym typeface="+mn-ea"/>
            </a:endParaRPr>
          </a:p>
        </p:txBody>
      </p:sp>
      <p:pic>
        <p:nvPicPr>
          <p:cNvPr id="15" name="图片 14" descr="upload_post_object_v2_483997848"/>
          <p:cNvPicPr>
            <a:picLocks noChangeAspect="1"/>
          </p:cNvPicPr>
          <p:nvPr/>
        </p:nvPicPr>
        <p:blipFill>
          <a:blip r:embed="rId5"/>
          <a:srcRect t="11" b="11"/>
          <a:stretch>
            <a:fillRect/>
          </a:stretch>
        </p:blipFill>
        <p:spPr>
          <a:xfrm>
            <a:off x="253657" y="1354035"/>
            <a:ext cx="6428061" cy="42215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图片 10" descr="大蓝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" y="0"/>
            <a:ext cx="12190412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98" name="图片 2" descr="标题"/>
          <p:cNvPicPr>
            <a:picLocks noChangeAspect="1"/>
          </p:cNvPicPr>
          <p:nvPr/>
        </p:nvPicPr>
        <p:blipFill>
          <a:blip r:embed="rId3"/>
          <a:srcRect l="20660" t="12073" r="20573" b="38583"/>
          <a:stretch>
            <a:fillRect/>
          </a:stretch>
        </p:blipFill>
        <p:spPr>
          <a:xfrm>
            <a:off x="8759825" y="4797425"/>
            <a:ext cx="3344863" cy="15795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0" y="822325"/>
            <a:ext cx="12192000" cy="6035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10" descr="大蓝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648450"/>
            <a:ext cx="12190095" cy="209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 userDrawn="1"/>
        </p:nvSpPr>
        <p:spPr>
          <a:xfrm>
            <a:off x="312695" y="71688"/>
            <a:ext cx="9080532" cy="67895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r>
              <a:rPr lang="en-US" altLang="zh-CN" sz="3600" dirty="0" err="1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LinuxEduRank</a:t>
            </a:r>
            <a:r>
              <a:rPr lang="en-US" altLang="zh-CN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: </a:t>
            </a:r>
            <a:r>
              <a:rPr lang="zh-CN" altLang="en-US" sz="3600" dirty="0">
                <a:solidFill>
                  <a:schemeClr val="bg1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内核贡献排行榜</a:t>
            </a: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6681763" y="1560172"/>
            <a:ext cx="5422929" cy="3737655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>
              <a:lnSpc>
                <a:spcPct val="140000"/>
              </a:lnSpc>
              <a:buNone/>
            </a:pPr>
            <a:endParaRPr lang="zh-CN" altLang="en-US" dirty="0">
              <a:solidFill>
                <a:schemeClr val="tx1"/>
              </a:solidFill>
              <a:latin typeface="阿里巴巴普惠体 3.0 65 Medium" charset="0"/>
              <a:ea typeface="阿里巴巴普惠体 3.0 65 Medium" charset="0"/>
              <a:cs typeface="阿里巴巴普惠体 3.0 65 Medium" charset="0"/>
            </a:endParaRPr>
          </a:p>
          <a:p>
            <a:pPr algn="l">
              <a:lnSpc>
                <a:spcPct val="14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根据内核提交者的邮箱域名，对全球高校在内核提交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中的贡献进行排名</a:t>
            </a:r>
          </a:p>
          <a:p>
            <a:pPr algn="l">
              <a:lnSpc>
                <a:spcPct val="140000"/>
              </a:lnSpc>
              <a:buNone/>
            </a:pPr>
            <a:endParaRPr dirty="0">
              <a:latin typeface="阿里巴巴普惠体 3.0 65 Medium" charset="0"/>
              <a:ea typeface="阿里巴巴普惠体 3.0 65 Medium" charset="0"/>
              <a:cs typeface="阿里巴巴普惠体 3.0 65 Medium" charset="0"/>
            </a:endParaRPr>
          </a:p>
          <a:p>
            <a:pPr algn="l">
              <a:lnSpc>
                <a:spcPct val="140000"/>
              </a:lnSpc>
              <a:buNone/>
            </a:pPr>
            <a:r>
              <a:rPr lang="en-US" altLang="zh-CN" dirty="0" err="1">
                <a:solidFill>
                  <a:schemeClr val="tx1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Github</a:t>
            </a:r>
            <a:r>
              <a:rPr lang="zh-CN" altLang="en-US" dirty="0">
                <a:solidFill>
                  <a:schemeClr val="tx1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Action </a:t>
            </a:r>
            <a:r>
              <a:rPr lang="zh-CN" altLang="en-US" dirty="0">
                <a:solidFill>
                  <a:schemeClr val="tx1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每日运行，自动更新</a:t>
            </a:r>
          </a:p>
          <a:p>
            <a:pPr algn="l">
              <a:lnSpc>
                <a:spcPct val="14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</a:rPr>
              <a:t>华科目前排名</a:t>
            </a:r>
            <a:r>
              <a:rPr lang="zh-CN" altLang="en-US" sz="2000" dirty="0">
                <a:solidFill>
                  <a:srgbClr val="4472C4"/>
                </a:solidFill>
                <a:latin typeface="阿里巴巴普惠体 3.0 95 ExtraBold" charset="0"/>
                <a:ea typeface="阿里巴巴普惠体 3.0 95 ExtraBold" charset="0"/>
                <a:cs typeface="阿里巴巴普惠体 3.0 95 ExtraBold" charset="0"/>
              </a:rPr>
              <a:t>国内第三</a:t>
            </a:r>
          </a:p>
          <a:p>
            <a:pPr algn="l">
              <a:lnSpc>
                <a:spcPct val="140000"/>
              </a:lnSpc>
              <a:buNone/>
            </a:pPr>
            <a:endParaRPr dirty="0">
              <a:latin typeface="阿里巴巴普惠体 3.0 65 Medium" charset="0"/>
              <a:ea typeface="阿里巴巴普惠体 3.0 65 Medium" charset="0"/>
              <a:cs typeface="阿里巴巴普惠体 3.0 65 Medium" charset="0"/>
            </a:endParaRPr>
          </a:p>
          <a:p>
            <a:pPr algn="l">
              <a:lnSpc>
                <a:spcPct val="140000"/>
              </a:lnSpc>
              <a:buNone/>
            </a:pPr>
            <a:r>
              <a:rPr lang="en-US" altLang="zh-CN" dirty="0" err="1">
                <a:solidFill>
                  <a:schemeClr val="tx1"/>
                </a:solidFill>
                <a:latin typeface="阿里巴巴普惠体 3.0 65 Medium" charset="0"/>
                <a:ea typeface="阿里巴巴普惠体 3.0 65 Medium" charset="0"/>
                <a:cs typeface="阿里巴巴普惠体 3.0 65 Medium" charset="0"/>
                <a:hlinkClick r:id="rId5"/>
              </a:rPr>
              <a:t>edurank.hust.openatom.club</a:t>
            </a:r>
            <a:endParaRPr dirty="0">
              <a:latin typeface="阿里巴巴普惠体 3.0 65 Medium" charset="0"/>
              <a:ea typeface="阿里巴巴普惠体 3.0 65 Medium" charset="0"/>
              <a:cs typeface="阿里巴巴普惠体 3.0 65 Medium" charset="0"/>
            </a:endParaRPr>
          </a:p>
        </p:txBody>
      </p:sp>
      <p:pic>
        <p:nvPicPr>
          <p:cNvPr id="7" name="图片 6" descr="upload_post_object_v2_483997848"/>
          <p:cNvPicPr>
            <a:picLocks noChangeAspect="1"/>
          </p:cNvPicPr>
          <p:nvPr/>
        </p:nvPicPr>
        <p:blipFill>
          <a:blip r:embed="rId6"/>
          <a:srcRect t="11" b="11"/>
          <a:stretch>
            <a:fillRect/>
          </a:stretch>
        </p:blipFill>
        <p:spPr>
          <a:xfrm>
            <a:off x="253657" y="1365691"/>
            <a:ext cx="6428061" cy="42215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562</Words>
  <Application>Microsoft Macintosh PowerPoint</Application>
  <PresentationFormat>宽屏</PresentationFormat>
  <Paragraphs>86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阿里巴巴普惠体 3.0 65 Medium</vt:lpstr>
      <vt:lpstr>阿里巴巴普惠体 3.0 95 ExtraBold</vt:lpstr>
      <vt:lpstr>等线</vt:lpstr>
      <vt:lpstr>KaiTi</vt:lpstr>
      <vt:lpstr>monospace</vt:lpstr>
      <vt:lpstr>mp-quote</vt:lpstr>
      <vt:lpstr>Arial</vt:lpstr>
      <vt:lpstr>Office 主题​​</vt:lpstr>
      <vt:lpstr>华中科技大学 开放原子开源俱乐部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致谢</vt:lpstr>
      <vt:lpstr>致谢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dongliang mu</dc:creator>
  <cp:lastModifiedBy>dongliang mu</cp:lastModifiedBy>
  <cp:revision>53</cp:revision>
  <dcterms:created xsi:type="dcterms:W3CDTF">2024-03-13T09:29:21Z</dcterms:created>
  <dcterms:modified xsi:type="dcterms:W3CDTF">2024-11-20T07:05:29Z</dcterms:modified>
</cp:coreProperties>
</file>

<file path=docProps/thumbnail.jpeg>
</file>